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Default Extension="pdf" ContentType="application/pdf"/>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6"/>
  </p:notesMasterIdLst>
  <p:sldIdLst>
    <p:sldId id="269" r:id="rId2"/>
    <p:sldId id="270" r:id="rId3"/>
    <p:sldId id="265" r:id="rId4"/>
    <p:sldId id="267" r:id="rId5"/>
    <p:sldId id="266" r:id="rId6"/>
    <p:sldId id="268" r:id="rId7"/>
    <p:sldId id="263" r:id="rId8"/>
    <p:sldId id="278" r:id="rId9"/>
    <p:sldId id="276" r:id="rId10"/>
    <p:sldId id="280" r:id="rId11"/>
    <p:sldId id="277" r:id="rId12"/>
    <p:sldId id="272" r:id="rId13"/>
    <p:sldId id="274" r:id="rId14"/>
    <p:sldId id="27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
      </p:ext>
    </p:extLst>
  </p:showPr>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598" autoAdjust="0"/>
    <p:restoredTop sz="94687" autoAdjust="0"/>
  </p:normalViewPr>
  <p:slideViewPr>
    <p:cSldViewPr snapToGrid="0" snapToObjects="1">
      <p:cViewPr>
        <p:scale>
          <a:sx n="107" d="100"/>
          <a:sy n="107" d="100"/>
        </p:scale>
        <p:origin x="-38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08F1E4-C020-EF41-A7AD-6ACDBBB6F166}" type="datetimeFigureOut">
              <a:rPr lang="en-US" smtClean="0"/>
              <a:pPr/>
              <a:t>10/1/13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234B08-081A-3F44-9216-B621E9DC17E3}" type="slidenum">
              <a:rPr lang="en-US" smtClean="0"/>
              <a:pPr/>
              <a:t>‹#›</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757482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234B08-081A-3F44-9216-B621E9DC17E3}"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3EBE49-87EA-B54A-9FA5-FFCABD332954}" type="datetimeFigureOut">
              <a:rPr lang="en-US" smtClean="0"/>
              <a:pPr/>
              <a:t>10/1/13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8955DA-0CFA-164B-BEA0-247ED893B43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3EBE49-87EA-B54A-9FA5-FFCABD332954}" type="datetimeFigureOut">
              <a:rPr lang="en-US" smtClean="0"/>
              <a:pPr/>
              <a:t>10/1/13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8955DA-0CFA-164B-BEA0-247ED893B43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3EBE49-87EA-B54A-9FA5-FFCABD332954}" type="datetimeFigureOut">
              <a:rPr lang="en-US" smtClean="0"/>
              <a:pPr/>
              <a:t>10/1/13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8955DA-0CFA-164B-BEA0-247ED893B43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3EBE49-87EA-B54A-9FA5-FFCABD332954}" type="datetimeFigureOut">
              <a:rPr lang="en-US" smtClean="0"/>
              <a:pPr/>
              <a:t>10/1/13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8955DA-0CFA-164B-BEA0-247ED893B43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3EBE49-87EA-B54A-9FA5-FFCABD332954}" type="datetimeFigureOut">
              <a:rPr lang="en-US" smtClean="0"/>
              <a:pPr/>
              <a:t>10/1/13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8955DA-0CFA-164B-BEA0-247ED893B43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3EBE49-87EA-B54A-9FA5-FFCABD332954}" type="datetimeFigureOut">
              <a:rPr lang="en-US" smtClean="0"/>
              <a:pPr/>
              <a:t>10/1/13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8955DA-0CFA-164B-BEA0-247ED893B43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3EBE49-87EA-B54A-9FA5-FFCABD332954}" type="datetimeFigureOut">
              <a:rPr lang="en-US" smtClean="0"/>
              <a:pPr/>
              <a:t>10/1/13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F8955DA-0CFA-164B-BEA0-247ED893B43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3EBE49-87EA-B54A-9FA5-FFCABD332954}" type="datetimeFigureOut">
              <a:rPr lang="en-US" smtClean="0"/>
              <a:pPr/>
              <a:t>10/1/13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F8955DA-0CFA-164B-BEA0-247ED893B43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EBE49-87EA-B54A-9FA5-FFCABD332954}" type="datetimeFigureOut">
              <a:rPr lang="en-US" smtClean="0"/>
              <a:pPr/>
              <a:t>10/1/13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F8955DA-0CFA-164B-BEA0-247ED893B43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3EBE49-87EA-B54A-9FA5-FFCABD332954}" type="datetimeFigureOut">
              <a:rPr lang="en-US" smtClean="0"/>
              <a:pPr/>
              <a:t>10/1/13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8955DA-0CFA-164B-BEA0-247ED893B43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3EBE49-87EA-B54A-9FA5-FFCABD332954}" type="datetimeFigureOut">
              <a:rPr lang="en-US" smtClean="0"/>
              <a:pPr/>
              <a:t>10/1/13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8955DA-0CFA-164B-BEA0-247ED893B43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3EBE49-87EA-B54A-9FA5-FFCABD332954}" type="datetimeFigureOut">
              <a:rPr lang="en-US" smtClean="0"/>
              <a:pPr/>
              <a:t>10/1/13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8955DA-0CFA-164B-BEA0-247ED893B43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4.pdf"/><Relationship Id="rId3"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4" Type="http://schemas.openxmlformats.org/officeDocument/2006/relationships/image" Target="../media/image18.jpeg"/><Relationship Id="rId1" Type="http://schemas.openxmlformats.org/officeDocument/2006/relationships/slideLayout" Target="../slideLayouts/slideLayout1.xml"/><Relationship Id="rId2" Type="http://schemas.openxmlformats.org/officeDocument/2006/relationships/image" Target="../media/image16.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df"/><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susanhayman.com/wp-content/uploads/2010/10/mouseCheeseMaze.jpg" TargetMode="External"/><Relationship Id="rId3"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7.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8.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df"/><Relationship Id="rId3"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531490" y="-240860"/>
            <a:ext cx="8177968" cy="2392257"/>
          </a:xfrm>
        </p:spPr>
        <p:txBody>
          <a:bodyPr>
            <a:normAutofit/>
          </a:bodyPr>
          <a:lstStyle/>
          <a:p>
            <a:r>
              <a:rPr lang="en-US" sz="2800" dirty="0" smtClean="0">
                <a:latin typeface="+mn-lt"/>
                <a:cs typeface="Arial"/>
              </a:rPr>
              <a:t>Maine Health Data Organization (MHDO)  </a:t>
            </a:r>
            <a:r>
              <a:rPr lang="en-US" dirty="0" smtClean="0">
                <a:latin typeface="+mn-lt"/>
                <a:cs typeface="Arial"/>
              </a:rPr>
              <a:t/>
            </a:r>
            <a:br>
              <a:rPr lang="en-US" dirty="0" smtClean="0">
                <a:latin typeface="+mn-lt"/>
                <a:cs typeface="Arial"/>
              </a:rPr>
            </a:br>
            <a:r>
              <a:rPr lang="en-US" sz="3200" b="1" dirty="0" smtClean="0">
                <a:latin typeface="+mn-lt"/>
                <a:cs typeface="Arial"/>
              </a:rPr>
              <a:t>Consumer Information Subcommittee </a:t>
            </a:r>
            <a:r>
              <a:rPr lang="en-US" dirty="0" smtClean="0">
                <a:latin typeface="+mn-lt"/>
                <a:cs typeface="Arial"/>
              </a:rPr>
              <a:t/>
            </a:r>
            <a:br>
              <a:rPr lang="en-US" dirty="0" smtClean="0">
                <a:latin typeface="+mn-lt"/>
                <a:cs typeface="Arial"/>
              </a:rPr>
            </a:br>
            <a:r>
              <a:rPr lang="en-US" sz="4000" b="1" u="sng" dirty="0" smtClean="0">
                <a:latin typeface="+mn-lt"/>
                <a:cs typeface="Arial"/>
              </a:rPr>
              <a:t>REPORT</a:t>
            </a:r>
            <a:r>
              <a:rPr lang="en-US" sz="3600" b="1" u="sng" dirty="0" smtClean="0">
                <a:latin typeface="+mn-lt"/>
                <a:cs typeface="Arial"/>
              </a:rPr>
              <a:t> </a:t>
            </a:r>
            <a:endParaRPr lang="en-US" sz="3600" b="1" u="sng" dirty="0">
              <a:latin typeface="+mn-lt"/>
              <a:cs typeface="Arial"/>
            </a:endParaRPr>
          </a:p>
        </p:txBody>
      </p:sp>
      <p:pic>
        <p:nvPicPr>
          <p:cNvPr id="4" name="Picture 3" descr="photo-27.jpg"/>
          <p:cNvPicPr>
            <a:picLocks noChangeAspect="1"/>
          </p:cNvPicPr>
          <p:nvPr/>
        </p:nvPicPr>
        <p:blipFill>
          <a:blip r:embed="rId2"/>
          <a:stretch>
            <a:fillRect/>
          </a:stretch>
        </p:blipFill>
        <p:spPr>
          <a:xfrm>
            <a:off x="2231463" y="1878388"/>
            <a:ext cx="4626021" cy="3469516"/>
          </a:xfrm>
          <a:prstGeom prst="rect">
            <a:avLst/>
          </a:prstGeom>
        </p:spPr>
      </p:pic>
      <p:sp>
        <p:nvSpPr>
          <p:cNvPr id="5" name="TextBox 4"/>
          <p:cNvSpPr txBox="1"/>
          <p:nvPr/>
        </p:nvSpPr>
        <p:spPr>
          <a:xfrm>
            <a:off x="-498515" y="5460278"/>
            <a:ext cx="5685512" cy="1477328"/>
          </a:xfrm>
          <a:prstGeom prst="rect">
            <a:avLst/>
          </a:prstGeom>
          <a:noFill/>
        </p:spPr>
        <p:txBody>
          <a:bodyPr wrap="square" rtlCol="0">
            <a:spAutoFit/>
          </a:bodyPr>
          <a:lstStyle/>
          <a:p>
            <a:pPr lvl="2">
              <a:buNone/>
            </a:pPr>
            <a:r>
              <a:rPr lang="en-US" sz="1200" b="1" u="sng" dirty="0" smtClean="0"/>
              <a:t>MHDO Consumer Information Sub Committee:</a:t>
            </a:r>
          </a:p>
          <a:p>
            <a:pPr lvl="2">
              <a:buFont typeface="Arial"/>
              <a:buChar char="•"/>
            </a:pPr>
            <a:r>
              <a:rPr lang="en-US" sz="1200" dirty="0" smtClean="0"/>
              <a:t>Poppy Arford, (Co-Chair), Consumer</a:t>
            </a:r>
          </a:p>
          <a:p>
            <a:pPr lvl="2">
              <a:buFont typeface="Arial"/>
              <a:buChar char="•"/>
            </a:pPr>
            <a:r>
              <a:rPr lang="en-US" sz="1200" dirty="0" smtClean="0"/>
              <a:t>Andy Ellis (Co-Chair), Anthem Blue Cross and Blue Shield </a:t>
            </a:r>
          </a:p>
          <a:p>
            <a:pPr lvl="2">
              <a:buFont typeface="Arial"/>
              <a:buChar char="•"/>
            </a:pPr>
            <a:r>
              <a:rPr lang="en-US" sz="1200" dirty="0" smtClean="0"/>
              <a:t>Lisa Harvey-McPherson, Eastern Maine Healthcare Systems </a:t>
            </a:r>
          </a:p>
          <a:p>
            <a:pPr lvl="2">
              <a:buFont typeface="Arial"/>
              <a:buChar char="•"/>
            </a:pPr>
            <a:r>
              <a:rPr lang="en-US" sz="1200" dirty="0" smtClean="0"/>
              <a:t>Tom Hopkins, University of Maine System</a:t>
            </a:r>
          </a:p>
          <a:p>
            <a:pPr lvl="2">
              <a:buFont typeface="Arial"/>
              <a:buChar char="•"/>
            </a:pPr>
            <a:r>
              <a:rPr lang="en-US" sz="1200" dirty="0" smtClean="0"/>
              <a:t>Karynlee Harrington, MHDO Director and Staff to the Committee</a:t>
            </a:r>
          </a:p>
          <a:p>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514" y="285076"/>
            <a:ext cx="8385286" cy="6090240"/>
          </a:xfrm>
        </p:spPr>
        <p:txBody>
          <a:bodyPr>
            <a:normAutofit fontScale="32500" lnSpcReduction="20000"/>
          </a:bodyPr>
          <a:lstStyle/>
          <a:p>
            <a:pPr>
              <a:buNone/>
            </a:pPr>
            <a:r>
              <a:rPr lang="en-US" b="1" dirty="0" smtClean="0"/>
              <a:t> </a:t>
            </a:r>
            <a:r>
              <a:rPr lang="en-US" sz="6545" b="1" dirty="0" smtClean="0"/>
              <a:t> 			</a:t>
            </a:r>
            <a:r>
              <a:rPr lang="en-US" sz="11077" b="1" dirty="0" smtClean="0"/>
              <a:t>              </a:t>
            </a:r>
            <a:r>
              <a:rPr lang="en-US" sz="11077" b="1" u="sng" dirty="0" smtClean="0"/>
              <a:t>RECOMMENDATIONS</a:t>
            </a:r>
            <a:endParaRPr lang="en-US" sz="11077" b="1" dirty="0" smtClean="0"/>
          </a:p>
          <a:p>
            <a:pPr>
              <a:buNone/>
            </a:pPr>
            <a:endParaRPr lang="en-US" sz="800" b="1" dirty="0" smtClean="0">
              <a:solidFill>
                <a:srgbClr val="008000"/>
              </a:solidFill>
            </a:endParaRPr>
          </a:p>
          <a:p>
            <a:pPr>
              <a:buNone/>
            </a:pPr>
            <a:endParaRPr lang="en-US" sz="6154" b="1" dirty="0" smtClean="0">
              <a:solidFill>
                <a:srgbClr val="008000"/>
              </a:solidFill>
            </a:endParaRPr>
          </a:p>
          <a:p>
            <a:pPr>
              <a:buNone/>
            </a:pPr>
            <a:r>
              <a:rPr lang="en-US" sz="6154" b="1" dirty="0" smtClean="0">
                <a:solidFill>
                  <a:srgbClr val="008000"/>
                </a:solidFill>
              </a:rPr>
              <a:t>LD 1818 Themes #3 and #4:</a:t>
            </a:r>
            <a:r>
              <a:rPr lang="en-US" sz="6154" b="1" dirty="0" smtClean="0"/>
              <a:t> </a:t>
            </a:r>
            <a:r>
              <a:rPr lang="en-US" sz="6154" dirty="0" smtClean="0"/>
              <a:t>Broaden awareness of the availability of data from the APCD and avoid duplication of existing data resources.</a:t>
            </a:r>
            <a:endParaRPr lang="en-US" sz="2462" dirty="0" smtClean="0"/>
          </a:p>
          <a:p>
            <a:pPr>
              <a:buNone/>
            </a:pPr>
            <a:endParaRPr lang="en-US" sz="6154" b="1" dirty="0" smtClean="0"/>
          </a:p>
          <a:p>
            <a:pPr>
              <a:buNone/>
            </a:pPr>
            <a:r>
              <a:rPr lang="en-US" sz="6154" b="1" dirty="0" smtClean="0">
                <a:solidFill>
                  <a:srgbClr val="008000"/>
                </a:solidFill>
              </a:rPr>
              <a:t>NEXT STEP 4 - </a:t>
            </a:r>
            <a:r>
              <a:rPr lang="en-US" sz="6154" dirty="0" smtClean="0"/>
              <a:t> Designate and expand HealthCost website information clearing house role going forward including:</a:t>
            </a:r>
          </a:p>
          <a:p>
            <a:pPr lvl="5"/>
            <a:r>
              <a:rPr lang="en-US" sz="6154" dirty="0" smtClean="0"/>
              <a:t>Linking to carrier cost calculator information tools and resources.</a:t>
            </a:r>
          </a:p>
          <a:p>
            <a:pPr lvl="5"/>
            <a:r>
              <a:rPr lang="en-US" sz="6154" dirty="0" smtClean="0"/>
              <a:t>Exploring alternatives for insured population accessing cost calculator information where calculator tools not offered by their carrier. </a:t>
            </a:r>
          </a:p>
          <a:p>
            <a:pPr lvl="5"/>
            <a:r>
              <a:rPr lang="en-US" sz="6154" dirty="0" smtClean="0"/>
              <a:t>Collaborating with and supporting LD 990 requirements which include educating patients and consumers about MHDO HealthCost website’s cost assessments and information. </a:t>
            </a:r>
          </a:p>
          <a:p>
            <a:pPr lvl="5"/>
            <a:r>
              <a:rPr lang="en-US" sz="6154" dirty="0" smtClean="0"/>
              <a:t>Collaborating with and linking to other state and regional health data and analysis efforts (i.e. HP 1123, SIMS) </a:t>
            </a:r>
          </a:p>
          <a:p>
            <a:pPr lvl="5">
              <a:buNone/>
            </a:pPr>
            <a:endParaRPr lang="en-US" sz="1200" dirty="0" smtClean="0"/>
          </a:p>
          <a:p>
            <a:pPr lvl="7">
              <a:buNone/>
            </a:pPr>
            <a:r>
              <a:rPr lang="en-US" sz="6154" dirty="0" smtClean="0"/>
              <a:t>  </a:t>
            </a:r>
          </a:p>
          <a:p>
            <a:pPr lvl="1">
              <a:buNone/>
            </a:pPr>
            <a:endParaRPr lang="en-US" sz="4211" dirty="0" smtClean="0"/>
          </a:p>
          <a:p>
            <a:pPr>
              <a:buNone/>
            </a:pPr>
            <a:endParaRPr lang="en-US" sz="3636" dirty="0" smtClean="0"/>
          </a:p>
          <a:p>
            <a:endParaRPr lang="en-US" dirty="0"/>
          </a:p>
        </p:txBody>
      </p:sp>
      <p:pic>
        <p:nvPicPr>
          <p:cNvPr id="5" name="Picture 4"/>
          <p:cNvPicPr>
            <a:picLocks noChangeAspect="1"/>
          </p:cNvPicPr>
          <p:nvPr/>
        </p:nvPicPr>
        <p:blipFill>
          <a:blip r:embed="rId2"/>
          <a:stretch>
            <a:fillRect/>
          </a:stretch>
        </p:blipFill>
        <p:spPr>
          <a:xfrm>
            <a:off x="610134" y="2822276"/>
            <a:ext cx="1627247" cy="2281187"/>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9087" y="403586"/>
            <a:ext cx="7915280" cy="5560285"/>
          </a:xfrm>
        </p:spPr>
        <p:txBody>
          <a:bodyPr>
            <a:normAutofit fontScale="92500" lnSpcReduction="20000"/>
          </a:bodyPr>
          <a:lstStyle/>
          <a:p>
            <a:pPr>
              <a:buNone/>
            </a:pPr>
            <a:r>
              <a:rPr lang="en-US" b="1" dirty="0" smtClean="0"/>
              <a:t> </a:t>
            </a:r>
            <a:r>
              <a:rPr lang="en-US" sz="3892" b="1" dirty="0" smtClean="0"/>
              <a:t>               </a:t>
            </a:r>
            <a:r>
              <a:rPr lang="en-US" sz="3892" b="1" u="sng" dirty="0" smtClean="0"/>
              <a:t>RECOMMENDATIONS</a:t>
            </a:r>
          </a:p>
          <a:p>
            <a:pPr>
              <a:buNone/>
            </a:pPr>
            <a:endParaRPr lang="en-US" sz="1280" b="1" dirty="0" smtClean="0">
              <a:solidFill>
                <a:srgbClr val="008000"/>
              </a:solidFill>
            </a:endParaRPr>
          </a:p>
          <a:p>
            <a:pPr>
              <a:buNone/>
            </a:pPr>
            <a:r>
              <a:rPr lang="en-US" sz="2353" b="1" dirty="0" smtClean="0">
                <a:solidFill>
                  <a:srgbClr val="008000"/>
                </a:solidFill>
              </a:rPr>
              <a:t>(Cont) LD 1818 Themes #3 and #4</a:t>
            </a:r>
            <a:r>
              <a:rPr lang="en-US" sz="2353" b="1" dirty="0" smtClean="0"/>
              <a:t>: </a:t>
            </a:r>
            <a:r>
              <a:rPr lang="en-US" sz="2353" dirty="0" smtClean="0"/>
              <a:t>Broaden awareness of the availability of data from the APCD and avoid duplication of existing data resources. </a:t>
            </a:r>
            <a:endParaRPr lang="en-US" sz="2353" b="1" dirty="0" smtClean="0"/>
          </a:p>
          <a:p>
            <a:pPr>
              <a:buNone/>
            </a:pPr>
            <a:r>
              <a:rPr lang="en-US" sz="2353" b="1" dirty="0" smtClean="0"/>
              <a:t>    </a:t>
            </a:r>
            <a:endParaRPr lang="en-US" sz="2353" dirty="0" smtClean="0"/>
          </a:p>
          <a:p>
            <a:pPr>
              <a:buNone/>
            </a:pPr>
            <a:r>
              <a:rPr lang="en-US" sz="2353" b="1" dirty="0" smtClean="0">
                <a:solidFill>
                  <a:srgbClr val="008000"/>
                </a:solidFill>
              </a:rPr>
              <a:t>NEXT STEP 5 -</a:t>
            </a:r>
            <a:r>
              <a:rPr lang="en-US" sz="2353" dirty="0" smtClean="0"/>
              <a:t> Expand public awareness campaign in alignment with “Transparency in Health Care Pricing, Cycle III” grant identified processes and programs.</a:t>
            </a:r>
          </a:p>
          <a:p>
            <a:pPr>
              <a:buNone/>
            </a:pPr>
            <a:endParaRPr lang="en-US" sz="2353" b="1" dirty="0" smtClean="0">
              <a:solidFill>
                <a:srgbClr val="008000"/>
              </a:solidFill>
            </a:endParaRPr>
          </a:p>
          <a:p>
            <a:pPr lvl="4">
              <a:buNone/>
            </a:pPr>
            <a:r>
              <a:rPr lang="en-US" sz="2353" b="1" dirty="0" smtClean="0">
                <a:solidFill>
                  <a:srgbClr val="008000"/>
                </a:solidFill>
              </a:rPr>
              <a:t>NEXT STEP 6 - </a:t>
            </a:r>
            <a:r>
              <a:rPr lang="en-US" sz="2353" dirty="0" smtClean="0"/>
              <a:t>Evaluate potential awareness campaign linked to free release of limited data sets on website (i.e. recent CMS engagement of public with free release of data sets and public access to standard queries of APCD) considered in the context of ongoing MHDO transformation activities. </a:t>
            </a:r>
          </a:p>
          <a:p>
            <a:pPr lvl="4">
              <a:buNone/>
            </a:pPr>
            <a:endParaRPr lang="en-US" sz="2353" dirty="0" smtClean="0"/>
          </a:p>
          <a:p>
            <a:pPr lvl="4">
              <a:buNone/>
            </a:pPr>
            <a:endParaRPr lang="en-US" sz="2353" dirty="0" smtClean="0"/>
          </a:p>
          <a:p>
            <a:pPr lvl="1">
              <a:buNone/>
            </a:pPr>
            <a:endParaRPr lang="en-US" sz="2581" dirty="0" smtClean="0"/>
          </a:p>
          <a:p>
            <a:pPr>
              <a:buNone/>
            </a:pPr>
            <a:endParaRPr lang="en-US" sz="2581" dirty="0" smtClean="0"/>
          </a:p>
          <a:p>
            <a:endParaRPr lang="en-US" sz="2581" dirty="0"/>
          </a:p>
        </p:txBody>
      </p:sp>
      <p:pic>
        <p:nvPicPr>
          <p:cNvPr id="4" name="Picture 3"/>
          <p:cNvPicPr>
            <a:picLocks noChangeAspect="1"/>
          </p:cNvPicPr>
          <p:nvPr/>
        </p:nvPicPr>
        <p:blipFill>
          <a:blip r:embed="rId2"/>
          <a:stretch>
            <a:fillRect/>
          </a:stretch>
        </p:blipFill>
        <p:spPr>
          <a:xfrm>
            <a:off x="748327" y="3394168"/>
            <a:ext cx="1637456" cy="2474743"/>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76266"/>
            <a:ext cx="7772400" cy="3309933"/>
          </a:xfrm>
        </p:spPr>
        <p:txBody>
          <a:bodyPr>
            <a:normAutofit/>
          </a:bodyPr>
          <a:lstStyle/>
          <a:p>
            <a:r>
              <a:rPr lang="en-US" b="1" u="sng" dirty="0" smtClean="0"/>
              <a:t>QUESTIONS</a:t>
            </a:r>
            <a:r>
              <a:rPr lang="en-US" b="1" dirty="0" smtClean="0"/>
              <a:t> ?</a:t>
            </a:r>
            <a:r>
              <a:rPr lang="en-US" dirty="0" smtClean="0"/>
              <a:t/>
            </a:r>
            <a:br>
              <a:rPr lang="en-US" dirty="0" smtClean="0"/>
            </a:br>
            <a:endParaRPr lang="en-US" dirty="0"/>
          </a:p>
        </p:txBody>
      </p:sp>
      <p:sp>
        <p:nvSpPr>
          <p:cNvPr id="3" name="Subtitle 2"/>
          <p:cNvSpPr>
            <a:spLocks noGrp="1"/>
          </p:cNvSpPr>
          <p:nvPr>
            <p:ph type="subTitle" idx="1"/>
          </p:nvPr>
        </p:nvSpPr>
        <p:spPr/>
        <p:txBody>
          <a:bodyPr>
            <a:normAutofit/>
          </a:bodyPr>
          <a:lstStyle/>
          <a:p>
            <a:endParaRPr lang="en-US" dirty="0" smtClean="0"/>
          </a:p>
          <a:p>
            <a:endParaRPr lang="en-US" dirty="0" smtClean="0"/>
          </a:p>
          <a:p>
            <a:endParaRPr lang="en-US" dirty="0" smtClean="0"/>
          </a:p>
          <a:p>
            <a:endParaRPr lang="en-US" dirty="0"/>
          </a:p>
        </p:txBody>
      </p:sp>
      <p:pic>
        <p:nvPicPr>
          <p:cNvPr id="6" name="Picture 5"/>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3645449" y="2755183"/>
            <a:ext cx="2586062" cy="26985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7239"/>
            <a:ext cx="7772400" cy="6470761"/>
          </a:xfrm>
        </p:spPr>
        <p:txBody>
          <a:bodyPr anchor="t">
            <a:normAutofit/>
          </a:bodyPr>
          <a:lstStyle/>
          <a:p>
            <a:pPr algn="l"/>
            <a:r>
              <a:rPr lang="en-US" sz="4800" dirty="0" smtClean="0"/>
              <a:t>		       	</a:t>
            </a:r>
            <a:r>
              <a:rPr lang="en-US" b="1" u="sng" dirty="0" smtClean="0"/>
              <a:t>EVALUATION</a:t>
            </a:r>
            <a:r>
              <a:rPr lang="en-US" sz="3600" u="sng" dirty="0" smtClean="0"/>
              <a:t/>
            </a:r>
            <a:br>
              <a:rPr lang="en-US" sz="3600" u="sng" dirty="0" smtClean="0"/>
            </a:br>
            <a:r>
              <a:rPr lang="en-US" sz="4800" dirty="0" smtClean="0"/>
              <a:t/>
            </a:r>
            <a:br>
              <a:rPr lang="en-US" sz="4800" dirty="0" smtClean="0"/>
            </a:br>
            <a:r>
              <a:rPr lang="en-US" sz="4800" dirty="0" smtClean="0"/>
              <a:t>1. 				     		2.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3. </a:t>
            </a:r>
            <a:endParaRPr lang="en-US" sz="4800" dirty="0"/>
          </a:p>
        </p:txBody>
      </p:sp>
      <p:pic>
        <p:nvPicPr>
          <p:cNvPr id="9" name="Picture 8"/>
          <p:cNvPicPr>
            <a:picLocks noChangeAspect="1"/>
          </p:cNvPicPr>
          <p:nvPr/>
        </p:nvPicPr>
        <p:blipFill>
          <a:blip r:embed="rId2"/>
          <a:stretch>
            <a:fillRect/>
          </a:stretch>
        </p:blipFill>
        <p:spPr>
          <a:xfrm>
            <a:off x="1535839" y="1408055"/>
            <a:ext cx="2513682" cy="2556754"/>
          </a:xfrm>
          <a:prstGeom prst="rect">
            <a:avLst/>
          </a:prstGeom>
        </p:spPr>
      </p:pic>
      <p:pic>
        <p:nvPicPr>
          <p:cNvPr id="11" name="Picture 10"/>
          <p:cNvPicPr>
            <a:picLocks noChangeAspect="1"/>
          </p:cNvPicPr>
          <p:nvPr/>
        </p:nvPicPr>
        <p:blipFill>
          <a:blip r:embed="rId3"/>
          <a:stretch>
            <a:fillRect/>
          </a:stretch>
        </p:blipFill>
        <p:spPr>
          <a:xfrm>
            <a:off x="5127643" y="1408055"/>
            <a:ext cx="2326431" cy="2556754"/>
          </a:xfrm>
          <a:prstGeom prst="rect">
            <a:avLst/>
          </a:prstGeom>
        </p:spPr>
      </p:pic>
      <p:pic>
        <p:nvPicPr>
          <p:cNvPr id="12" name="Picture 11"/>
          <p:cNvPicPr>
            <a:picLocks noChangeAspect="1"/>
          </p:cNvPicPr>
          <p:nvPr/>
        </p:nvPicPr>
        <p:blipFill>
          <a:blip r:embed="rId4"/>
          <a:stretch>
            <a:fillRect/>
          </a:stretch>
        </p:blipFill>
        <p:spPr>
          <a:xfrm>
            <a:off x="3589399" y="4259317"/>
            <a:ext cx="2988684" cy="1972531"/>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17250"/>
            <a:ext cx="8229600" cy="4986625"/>
          </a:xfrm>
        </p:spPr>
        <p:txBody>
          <a:bodyPr>
            <a:normAutofit/>
          </a:bodyPr>
          <a:lstStyle/>
          <a:p>
            <a:pPr algn="ctr">
              <a:buNone/>
            </a:pPr>
            <a:endParaRPr lang="en-US" dirty="0" smtClean="0"/>
          </a:p>
          <a:p>
            <a:pPr algn="ctr">
              <a:buNone/>
            </a:pPr>
            <a:endParaRPr lang="en-US" sz="1600" b="1" u="sng" dirty="0" smtClean="0"/>
          </a:p>
          <a:p>
            <a:pPr algn="ctr">
              <a:buNone/>
            </a:pPr>
            <a:endParaRPr lang="en-US" sz="1600" b="1" u="sng" dirty="0" smtClean="0"/>
          </a:p>
          <a:p>
            <a:pPr algn="ctr">
              <a:buNone/>
            </a:pPr>
            <a:endParaRPr lang="en-US" sz="1600" b="1" u="sng" dirty="0" smtClean="0"/>
          </a:p>
          <a:p>
            <a:pPr algn="ctr">
              <a:buNone/>
            </a:pPr>
            <a:r>
              <a:rPr lang="en-US" sz="5400" b="1" u="sng" dirty="0" smtClean="0"/>
              <a:t>THANK YOU!</a:t>
            </a:r>
          </a:p>
          <a:p>
            <a:pPr lvl="0"/>
            <a:endParaRPr lang="en-US" sz="3692" dirty="0" smtClean="0"/>
          </a:p>
          <a:p>
            <a:pPr lvl="0">
              <a:buNone/>
            </a:pPr>
            <a:endParaRPr lang="en-US" sz="3692" dirty="0" smtClean="0"/>
          </a:p>
          <a:p>
            <a:pPr lvl="2">
              <a:buNone/>
            </a:pPr>
            <a:endParaRPr lang="en-US" sz="1429" b="1" dirty="0" smtClean="0"/>
          </a:p>
          <a:p>
            <a:pPr lvl="2">
              <a:buNone/>
            </a:pPr>
            <a:endParaRPr lang="en-US" sz="1429" b="1" dirty="0" smtClean="0"/>
          </a:p>
          <a:p>
            <a:pPr lvl="2">
              <a:buNone/>
            </a:pPr>
            <a:endParaRPr lang="en-US" sz="1429" b="1" dirty="0" smtClean="0"/>
          </a:p>
          <a:p>
            <a:pPr lvl="2">
              <a:buNone/>
            </a:pPr>
            <a:endParaRPr lang="en-US" sz="1429" b="1" dirty="0" smtClean="0"/>
          </a:p>
          <a:p>
            <a:pPr lvl="2">
              <a:buNone/>
            </a:pPr>
            <a:endParaRPr lang="en-US" sz="2947" b="1" u="sng" dirty="0" smtClean="0">
              <a:solidFill>
                <a:srgbClr val="008000"/>
              </a:solidFill>
            </a:endParaRPr>
          </a:p>
          <a:p>
            <a:endParaRPr lang="en-US" sz="3692" dirty="0" smtClean="0"/>
          </a:p>
          <a:p>
            <a:pPr>
              <a:buNone/>
            </a:pPr>
            <a:endParaRPr lang="en-US" sz="8000" b="1" u="sng"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067605" y="846372"/>
            <a:ext cx="6817895" cy="6136084"/>
          </a:xfrm>
        </p:spPr>
        <p:txBody>
          <a:bodyPr wrap="square" anchor="t">
            <a:normAutofit fontScale="90000"/>
          </a:bodyPr>
          <a:lstStyle/>
          <a:p>
            <a:pPr marL="457200" algn="l"/>
            <a:r>
              <a:rPr lang="en-US" sz="4444" b="1" u="sng" dirty="0" smtClean="0">
                <a:latin typeface="+mn-lt"/>
                <a:cs typeface="Arial"/>
              </a:rPr>
              <a:t>CHARGE</a:t>
            </a:r>
            <a:r>
              <a:rPr lang="en-US" sz="2222" dirty="0" smtClean="0">
                <a:latin typeface="+mn-lt"/>
                <a:cs typeface="Arial"/>
              </a:rPr>
              <a:t/>
            </a:r>
            <a:br>
              <a:rPr lang="en-US" sz="2222" dirty="0" smtClean="0">
                <a:latin typeface="+mn-lt"/>
                <a:cs typeface="Arial"/>
              </a:rPr>
            </a:br>
            <a:r>
              <a:rPr lang="en-US" sz="2222" dirty="0" smtClean="0">
                <a:latin typeface="+mn-lt"/>
                <a:cs typeface="Arial"/>
              </a:rPr>
              <a:t/>
            </a:r>
            <a:br>
              <a:rPr lang="en-US" sz="2222" dirty="0" smtClean="0">
                <a:latin typeface="+mn-lt"/>
                <a:cs typeface="Arial"/>
              </a:rPr>
            </a:br>
            <a:r>
              <a:rPr lang="en-US" sz="2222" b="1" dirty="0" smtClean="0">
                <a:solidFill>
                  <a:srgbClr val="008000"/>
                </a:solidFill>
                <a:latin typeface="+mn-lt"/>
                <a:cs typeface="Arial"/>
              </a:rPr>
              <a:t>Review </a:t>
            </a:r>
            <a:r>
              <a:rPr lang="en-US" sz="2222" dirty="0">
                <a:latin typeface="+mn-lt"/>
                <a:cs typeface="Arial"/>
              </a:rPr>
              <a:t>MHDO’s HealthCost tool for functionality and user friendliness </a:t>
            </a:r>
            <a:r>
              <a:rPr lang="en-US" sz="2222" dirty="0" smtClean="0">
                <a:latin typeface="+mn-lt"/>
                <a:cs typeface="Arial"/>
              </a:rPr>
              <a:t>and make </a:t>
            </a:r>
            <a:r>
              <a:rPr lang="en-US" sz="2222" dirty="0">
                <a:latin typeface="+mn-lt"/>
                <a:cs typeface="Arial"/>
              </a:rPr>
              <a:t>recommendations for </a:t>
            </a:r>
            <a:r>
              <a:rPr lang="en-US" sz="2222" dirty="0" smtClean="0">
                <a:latin typeface="+mn-lt"/>
                <a:cs typeface="Arial"/>
              </a:rPr>
              <a:t>improvement. </a:t>
            </a:r>
            <a:br>
              <a:rPr lang="en-US" sz="2222" dirty="0" smtClean="0">
                <a:latin typeface="+mn-lt"/>
                <a:cs typeface="Arial"/>
              </a:rPr>
            </a:br>
            <a:r>
              <a:rPr lang="en-US" sz="2222" dirty="0" smtClean="0">
                <a:latin typeface="+mn-lt"/>
                <a:cs typeface="Arial"/>
              </a:rPr>
              <a:t/>
            </a:r>
            <a:br>
              <a:rPr lang="en-US" sz="2222" dirty="0" smtClean="0">
                <a:latin typeface="+mn-lt"/>
                <a:cs typeface="Arial"/>
              </a:rPr>
            </a:br>
            <a:r>
              <a:rPr lang="en-US" sz="2222" b="1" dirty="0" smtClean="0">
                <a:solidFill>
                  <a:srgbClr val="008000"/>
                </a:solidFill>
                <a:latin typeface="+mn-lt"/>
                <a:cs typeface="Arial"/>
              </a:rPr>
              <a:t>Create</a:t>
            </a:r>
            <a:r>
              <a:rPr lang="en-US" sz="2222" dirty="0" smtClean="0">
                <a:latin typeface="+mn-lt"/>
                <a:cs typeface="Arial"/>
              </a:rPr>
              <a:t> </a:t>
            </a:r>
            <a:r>
              <a:rPr lang="en-US" sz="2222" dirty="0">
                <a:latin typeface="+mn-lt"/>
                <a:cs typeface="Arial"/>
              </a:rPr>
              <a:t>a comprehensive and specific list of what information is available </a:t>
            </a:r>
            <a:r>
              <a:rPr lang="en-US" sz="2222" dirty="0" smtClean="0">
                <a:latin typeface="+mn-lt"/>
                <a:cs typeface="Arial"/>
              </a:rPr>
              <a:t>to consumers </a:t>
            </a:r>
            <a:r>
              <a:rPr lang="en-US" sz="2222" dirty="0">
                <a:latin typeface="+mn-lt"/>
                <a:cs typeface="Arial"/>
              </a:rPr>
              <a:t>from </a:t>
            </a:r>
            <a:r>
              <a:rPr lang="en-US" sz="2222" dirty="0" smtClean="0">
                <a:latin typeface="+mn-lt"/>
                <a:cs typeface="Arial"/>
              </a:rPr>
              <a:t>MHDO.</a:t>
            </a:r>
            <a:br>
              <a:rPr lang="en-US" sz="2222" dirty="0" smtClean="0">
                <a:latin typeface="+mn-lt"/>
                <a:cs typeface="Arial"/>
              </a:rPr>
            </a:br>
            <a:r>
              <a:rPr lang="en-US" sz="2222" dirty="0" smtClean="0">
                <a:latin typeface="+mn-lt"/>
                <a:cs typeface="Arial"/>
              </a:rPr>
              <a:t/>
            </a:r>
            <a:br>
              <a:rPr lang="en-US" sz="2222" dirty="0" smtClean="0">
                <a:latin typeface="+mn-lt"/>
                <a:cs typeface="Arial"/>
              </a:rPr>
            </a:br>
            <a:r>
              <a:rPr lang="en-US" sz="2222" b="1" dirty="0" smtClean="0">
                <a:solidFill>
                  <a:srgbClr val="008000"/>
                </a:solidFill>
                <a:latin typeface="+mn-lt"/>
                <a:cs typeface="Arial"/>
              </a:rPr>
              <a:t>Develop</a:t>
            </a:r>
            <a:r>
              <a:rPr lang="en-US" sz="2222" dirty="0" smtClean="0">
                <a:latin typeface="+mn-lt"/>
                <a:cs typeface="Arial"/>
              </a:rPr>
              <a:t> </a:t>
            </a:r>
            <a:r>
              <a:rPr lang="en-US" sz="2222" dirty="0">
                <a:latin typeface="+mn-lt"/>
                <a:cs typeface="Arial"/>
              </a:rPr>
              <a:t>recommendations for a low cost awareness campaign to educate Maine people about the value of what is currently available through </a:t>
            </a:r>
            <a:r>
              <a:rPr lang="en-US" sz="2222" dirty="0" smtClean="0">
                <a:latin typeface="+mn-lt"/>
                <a:cs typeface="Arial"/>
              </a:rPr>
              <a:t>MHDO. </a:t>
            </a:r>
            <a:br>
              <a:rPr lang="en-US" sz="2222" dirty="0" smtClean="0">
                <a:latin typeface="+mn-lt"/>
                <a:cs typeface="Arial"/>
              </a:rPr>
            </a:br>
            <a:r>
              <a:rPr lang="en-US" sz="2222" dirty="0" smtClean="0">
                <a:latin typeface="+mn-lt"/>
                <a:cs typeface="Arial"/>
              </a:rPr>
              <a:t/>
            </a:r>
            <a:br>
              <a:rPr lang="en-US" sz="2222" dirty="0" smtClean="0">
                <a:latin typeface="+mn-lt"/>
                <a:cs typeface="Arial"/>
              </a:rPr>
            </a:br>
            <a:r>
              <a:rPr lang="en-US" sz="2222" b="1" dirty="0" smtClean="0">
                <a:solidFill>
                  <a:srgbClr val="008000"/>
                </a:solidFill>
                <a:latin typeface="+mn-lt"/>
                <a:cs typeface="Arial"/>
              </a:rPr>
              <a:t>Consider</a:t>
            </a:r>
            <a:r>
              <a:rPr lang="en-US" sz="2222" dirty="0" smtClean="0">
                <a:latin typeface="+mn-lt"/>
                <a:cs typeface="Arial"/>
              </a:rPr>
              <a:t> </a:t>
            </a:r>
            <a:r>
              <a:rPr lang="en-US" sz="2222" dirty="0">
                <a:latin typeface="+mn-lt"/>
                <a:cs typeface="Arial"/>
              </a:rPr>
              <a:t>appropriate next steps for the Board to advance the goals of consumer education and engagement at no additional cost to the </a:t>
            </a:r>
            <a:r>
              <a:rPr lang="en-US" sz="2222" dirty="0" smtClean="0">
                <a:latin typeface="+mn-lt"/>
                <a:cs typeface="Arial"/>
              </a:rPr>
              <a:t>agency</a:t>
            </a:r>
            <a:r>
              <a:rPr lang="en-US" sz="2222" b="1" dirty="0" smtClean="0">
                <a:latin typeface="+mn-lt"/>
                <a:cs typeface="Arial"/>
              </a:rPr>
              <a:t>.</a:t>
            </a:r>
            <a:r>
              <a:rPr lang="en-US" sz="2222" dirty="0" smtClean="0">
                <a:latin typeface="+mn-lt"/>
                <a:cs typeface="Arial"/>
              </a:rPr>
              <a:t/>
            </a:r>
            <a:br>
              <a:rPr lang="en-US" sz="2222" dirty="0" smtClean="0">
                <a:latin typeface="+mn-lt"/>
                <a:cs typeface="Arial"/>
              </a:rPr>
            </a:br>
            <a:r>
              <a:rPr lang="en-US" sz="2222" dirty="0">
                <a:latin typeface="+mn-lt"/>
                <a:cs typeface="Arial"/>
              </a:rPr>
              <a:t> </a:t>
            </a:r>
            <a:r>
              <a:rPr lang="en-US" sz="2000" cap="small" dirty="0">
                <a:latin typeface="+mn-lt"/>
                <a:cs typeface="Times New Roman"/>
              </a:rPr>
              <a:t/>
            </a:r>
            <a:br>
              <a:rPr lang="en-US" sz="2000" cap="small" dirty="0">
                <a:latin typeface="+mn-lt"/>
                <a:cs typeface="Times New Roman"/>
              </a:rPr>
            </a:br>
            <a:r>
              <a:rPr lang="en-US" sz="2000" cap="small" dirty="0" smtClean="0">
                <a:latin typeface="Times New Roman"/>
                <a:cs typeface="Times New Roman"/>
              </a:rPr>
              <a:t/>
            </a:r>
            <a:br>
              <a:rPr lang="en-US" sz="2000" cap="small" dirty="0" smtClean="0">
                <a:latin typeface="Times New Roman"/>
                <a:cs typeface="Times New Roman"/>
              </a:rPr>
            </a:br>
            <a:r>
              <a:rPr lang="en-US" sz="2000" cap="small" dirty="0" smtClean="0">
                <a:latin typeface="Times New Roman"/>
                <a:cs typeface="Times New Roman"/>
              </a:rPr>
              <a:t/>
            </a:r>
            <a:br>
              <a:rPr lang="en-US" sz="2000" cap="small" dirty="0" smtClean="0">
                <a:latin typeface="Times New Roman"/>
                <a:cs typeface="Times New Roman"/>
              </a:rPr>
            </a:br>
            <a:endParaRPr lang="en-US" sz="2000" cap="small" dirty="0">
              <a:latin typeface="Times New Roman"/>
              <a:cs typeface="Times New Roman"/>
            </a:endParaRPr>
          </a:p>
        </p:txBody>
      </p:sp>
      <p:pic>
        <p:nvPicPr>
          <p:cNvPr id="4" name="Content Placeholder 3"/>
          <p:cNvPicPr>
            <a:picLocks noGrp="1" noChangeAspect="1"/>
          </p:cNvPicPr>
          <p:nvPr>
            <p:ph idx="1"/>
          </p:nvPr>
        </p:nvPicPr>
        <p:blipFill>
          <a:blip r:embed="rId3"/>
          <a:srcRect l="-86373" r="-86373"/>
          <a:stretch>
            <a:fillRect/>
          </a:stretch>
        </p:blipFill>
        <p:spPr>
          <a:xfrm>
            <a:off x="-1329630" y="1175925"/>
            <a:ext cx="5309145" cy="2919825"/>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2852" y="526645"/>
            <a:ext cx="8162417" cy="6009947"/>
          </a:xfrm>
        </p:spPr>
        <p:txBody>
          <a:bodyPr>
            <a:normAutofit/>
          </a:bodyPr>
          <a:lstStyle/>
          <a:p>
            <a:pPr lvl="0" algn="l"/>
            <a:r>
              <a:rPr lang="en-US" sz="1200" b="1" dirty="0" smtClean="0">
                <a:solidFill>
                  <a:schemeClr val="tx1"/>
                </a:solidFill>
                <a:cs typeface="Arial"/>
              </a:rPr>
              <a:t>  </a:t>
            </a:r>
          </a:p>
          <a:p>
            <a:pPr lvl="0" algn="l"/>
            <a:r>
              <a:rPr lang="en-US" sz="3892" b="1" dirty="0" smtClean="0">
                <a:solidFill>
                  <a:schemeClr val="tx1"/>
                </a:solidFill>
                <a:cs typeface="Arial"/>
              </a:rPr>
              <a:t> </a:t>
            </a:r>
            <a:r>
              <a:rPr lang="en-US" sz="3892" b="1" u="sng" dirty="0" smtClean="0">
                <a:solidFill>
                  <a:schemeClr val="tx1"/>
                </a:solidFill>
                <a:cs typeface="Arial"/>
              </a:rPr>
              <a:t>CONVERSATION STARTER</a:t>
            </a:r>
          </a:p>
          <a:p>
            <a:pPr lvl="0" algn="l"/>
            <a:endParaRPr lang="en-US" sz="1081" dirty="0" smtClean="0">
              <a:solidFill>
                <a:schemeClr val="tx1"/>
              </a:solidFill>
              <a:cs typeface="Arial"/>
            </a:endParaRPr>
          </a:p>
          <a:p>
            <a:pPr lvl="0" algn="l"/>
            <a:r>
              <a:rPr lang="en-US" sz="2400" b="1" dirty="0" smtClean="0">
                <a:solidFill>
                  <a:srgbClr val="008000"/>
                </a:solidFill>
                <a:cs typeface="Arial"/>
              </a:rPr>
              <a:t>LD </a:t>
            </a:r>
            <a:r>
              <a:rPr lang="en-US" sz="2400" b="1" dirty="0">
                <a:solidFill>
                  <a:srgbClr val="008000"/>
                </a:solidFill>
                <a:cs typeface="Arial"/>
              </a:rPr>
              <a:t>1818 Voice of the </a:t>
            </a:r>
            <a:r>
              <a:rPr lang="en-US" sz="2400" b="1" dirty="0" smtClean="0">
                <a:solidFill>
                  <a:srgbClr val="008000"/>
                </a:solidFill>
                <a:cs typeface="Arial"/>
              </a:rPr>
              <a:t>Customer Themes:</a:t>
            </a:r>
          </a:p>
          <a:p>
            <a:pPr marL="514350" lvl="0" indent="-514350" algn="l">
              <a:buFont typeface="+mj-lt"/>
              <a:buAutoNum type="arabicPeriod"/>
            </a:pPr>
            <a:endParaRPr lang="en-US" sz="800" dirty="0" smtClean="0">
              <a:cs typeface="Arial"/>
            </a:endParaRPr>
          </a:p>
          <a:p>
            <a:pPr marL="971550" lvl="1" indent="-514350" algn="l">
              <a:buFont typeface="+mj-lt"/>
              <a:buAutoNum type="arabicPeriod"/>
            </a:pPr>
            <a:r>
              <a:rPr lang="en-US" sz="2000" dirty="0" smtClean="0">
                <a:solidFill>
                  <a:schemeClr val="tx1"/>
                </a:solidFill>
                <a:cs typeface="Arial"/>
              </a:rPr>
              <a:t>Accurate, timely information that is easy to understand in order to make informed choices about personal healthcare, and foster transparency and accountability on the part of healthcare providers. </a:t>
            </a:r>
          </a:p>
          <a:p>
            <a:pPr marL="971550" lvl="1" indent="-514350" algn="l">
              <a:buFont typeface="+mj-lt"/>
              <a:buAutoNum type="arabicPeriod"/>
            </a:pPr>
            <a:r>
              <a:rPr lang="en-US" sz="2000" dirty="0" smtClean="0">
                <a:solidFill>
                  <a:schemeClr val="tx1"/>
                </a:solidFill>
                <a:cs typeface="Arial"/>
              </a:rPr>
              <a:t>Improving the experience of users accessing data through the HealthCost website. </a:t>
            </a:r>
          </a:p>
          <a:p>
            <a:pPr marL="971550" lvl="1" indent="-514350" algn="l">
              <a:buFont typeface="+mj-lt"/>
              <a:buAutoNum type="arabicPeriod"/>
            </a:pPr>
            <a:r>
              <a:rPr lang="en-US" sz="2000" dirty="0" smtClean="0">
                <a:solidFill>
                  <a:schemeClr val="tx1"/>
                </a:solidFill>
                <a:cs typeface="Arial"/>
              </a:rPr>
              <a:t>Avoiding duplication of existing data resources. </a:t>
            </a:r>
          </a:p>
          <a:p>
            <a:pPr marL="971550" lvl="1" indent="-514350" algn="l">
              <a:buFont typeface="+mj-lt"/>
              <a:buAutoNum type="arabicPeriod"/>
            </a:pPr>
            <a:r>
              <a:rPr lang="en-US" sz="2000" dirty="0" smtClean="0">
                <a:solidFill>
                  <a:schemeClr val="tx1"/>
                </a:solidFill>
                <a:cs typeface="Arial"/>
              </a:rPr>
              <a:t>Broadening awareness of the availability of data from the APCD. </a:t>
            </a:r>
          </a:p>
          <a:p>
            <a:pPr lvl="0" algn="l"/>
            <a:endParaRPr lang="en-US" sz="800" dirty="0" smtClean="0">
              <a:solidFill>
                <a:schemeClr val="tx1"/>
              </a:solidFill>
              <a:cs typeface="Arial"/>
            </a:endParaRPr>
          </a:p>
          <a:p>
            <a:pPr lvl="0" algn="l"/>
            <a:r>
              <a:rPr lang="en-US" sz="2400" b="1" dirty="0" smtClean="0">
                <a:solidFill>
                  <a:srgbClr val="008000"/>
                </a:solidFill>
                <a:cs typeface="Arial"/>
              </a:rPr>
              <a:t>Consumer Definitions:</a:t>
            </a:r>
          </a:p>
          <a:p>
            <a:pPr algn="l"/>
            <a:endParaRPr lang="en-US" sz="800" b="1" dirty="0" smtClean="0">
              <a:solidFill>
                <a:schemeClr val="tx1"/>
              </a:solidFill>
              <a:cs typeface="Arial"/>
            </a:endParaRPr>
          </a:p>
          <a:p>
            <a:pPr algn="l"/>
            <a:r>
              <a:rPr lang="en-US" sz="2000" b="1" dirty="0" smtClean="0">
                <a:solidFill>
                  <a:schemeClr val="tx1"/>
                </a:solidFill>
                <a:cs typeface="Arial"/>
              </a:rPr>
              <a:t>Consumer: </a:t>
            </a:r>
            <a:r>
              <a:rPr lang="en-US" sz="2000" dirty="0" smtClean="0">
                <a:solidFill>
                  <a:schemeClr val="tx1"/>
                </a:solidFill>
                <a:cs typeface="Arial"/>
              </a:rPr>
              <a:t>Healthcare consumer describes anyone who may utilize healthcare goods and services. </a:t>
            </a:r>
          </a:p>
          <a:p>
            <a:pPr lvl="0" algn="l"/>
            <a:endParaRPr lang="en-US" dirty="0" smtClean="0">
              <a:solidFill>
                <a:schemeClr val="tx1"/>
              </a:solidFill>
            </a:endParaRPr>
          </a:p>
        </p:txBody>
      </p:sp>
      <p:pic>
        <p:nvPicPr>
          <p:cNvPr id="4" name="Picture 3"/>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6320210" y="643069"/>
            <a:ext cx="1752600" cy="16002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4051" y="526645"/>
            <a:ext cx="7704638" cy="6009947"/>
          </a:xfrm>
        </p:spPr>
        <p:txBody>
          <a:bodyPr>
            <a:normAutofit/>
          </a:bodyPr>
          <a:lstStyle/>
          <a:p>
            <a:endParaRPr lang="en-US" sz="1200" b="1" u="sng" dirty="0" smtClean="0">
              <a:solidFill>
                <a:schemeClr val="tx1"/>
              </a:solidFill>
            </a:endParaRPr>
          </a:p>
          <a:p>
            <a:r>
              <a:rPr lang="en-US" sz="4000" b="1" u="sng" dirty="0" smtClean="0">
                <a:solidFill>
                  <a:schemeClr val="tx1"/>
                </a:solidFill>
              </a:rPr>
              <a:t>ISSUE ONE:</a:t>
            </a:r>
          </a:p>
          <a:p>
            <a:r>
              <a:rPr lang="en-US" sz="3600" b="1" dirty="0" smtClean="0">
                <a:solidFill>
                  <a:schemeClr val="tx1"/>
                </a:solidFill>
              </a:rPr>
              <a:t>Information </a:t>
            </a:r>
            <a:r>
              <a:rPr lang="en-US" sz="3600" b="1" dirty="0">
                <a:solidFill>
                  <a:schemeClr val="tx1"/>
                </a:solidFill>
              </a:rPr>
              <a:t>Resources Currently Available to </a:t>
            </a:r>
            <a:r>
              <a:rPr lang="en-US" sz="3600" b="1" dirty="0" smtClean="0">
                <a:solidFill>
                  <a:schemeClr val="tx1"/>
                </a:solidFill>
              </a:rPr>
              <a:t>Consumers</a:t>
            </a:r>
            <a:endParaRPr lang="en-US" sz="3600" b="1" dirty="0">
              <a:solidFill>
                <a:schemeClr val="tx1"/>
              </a:solidFill>
            </a:endParaRPr>
          </a:p>
        </p:txBody>
      </p:sp>
      <p:pic>
        <p:nvPicPr>
          <p:cNvPr id="2050" name="Picture 2" descr="Welcome to USC Housing.com"/>
          <p:cNvPicPr>
            <a:picLocks noChangeAspect="1" noChangeArrowheads="1"/>
          </p:cNvPicPr>
          <p:nvPr/>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647903" y="2938680"/>
            <a:ext cx="3897220" cy="2543822"/>
          </a:xfrm>
          <a:prstGeom prst="rect">
            <a:avLst/>
          </a:prstGeom>
          <a:noFill/>
          <a:ln>
            <a:solidFill>
              <a:schemeClr val="tx1"/>
            </a:solid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9359" y="526645"/>
            <a:ext cx="7689294" cy="6009947"/>
          </a:xfrm>
        </p:spPr>
        <p:txBody>
          <a:bodyPr>
            <a:normAutofit/>
          </a:bodyPr>
          <a:lstStyle/>
          <a:p>
            <a:endParaRPr lang="en-US" sz="1200" b="1" u="sng" dirty="0" smtClean="0">
              <a:solidFill>
                <a:schemeClr val="tx1"/>
              </a:solidFill>
              <a:cs typeface="Arial"/>
            </a:endParaRPr>
          </a:p>
          <a:p>
            <a:r>
              <a:rPr lang="en-US" sz="4000" b="1" u="sng" dirty="0" smtClean="0">
                <a:solidFill>
                  <a:schemeClr val="tx1"/>
                </a:solidFill>
                <a:cs typeface="Arial"/>
              </a:rPr>
              <a:t>ISSUE TWO:</a:t>
            </a:r>
          </a:p>
          <a:p>
            <a:r>
              <a:rPr lang="en-US" sz="3600" b="1" dirty="0" smtClean="0">
                <a:solidFill>
                  <a:schemeClr val="tx1"/>
                </a:solidFill>
                <a:cs typeface="Arial"/>
              </a:rPr>
              <a:t>Functionality </a:t>
            </a:r>
            <a:r>
              <a:rPr lang="en-US" sz="3600" b="1" dirty="0">
                <a:solidFill>
                  <a:schemeClr val="tx1"/>
                </a:solidFill>
                <a:cs typeface="Arial"/>
              </a:rPr>
              <a:t>and User Friendliness of HealthCost </a:t>
            </a:r>
            <a:r>
              <a:rPr lang="en-US" sz="3600" b="1" dirty="0" smtClean="0">
                <a:solidFill>
                  <a:schemeClr val="tx1"/>
                </a:solidFill>
                <a:cs typeface="Arial"/>
              </a:rPr>
              <a:t>Tool</a:t>
            </a:r>
          </a:p>
          <a:p>
            <a:endParaRPr lang="en-US" sz="3600" b="1" dirty="0" smtClean="0">
              <a:solidFill>
                <a:schemeClr val="tx1"/>
              </a:solidFill>
              <a:cs typeface="Arial"/>
            </a:endParaRPr>
          </a:p>
          <a:p>
            <a:endParaRPr lang="en-US" sz="3600" b="1" dirty="0" smtClean="0">
              <a:solidFill>
                <a:schemeClr val="tx1"/>
              </a:solidFill>
              <a:cs typeface="Arial"/>
            </a:endParaRPr>
          </a:p>
          <a:p>
            <a:endParaRPr lang="en-US" sz="3600" b="1" dirty="0">
              <a:solidFill>
                <a:schemeClr val="tx1"/>
              </a:solidFill>
              <a:cs typeface="Arial"/>
            </a:endParaRPr>
          </a:p>
        </p:txBody>
      </p:sp>
      <p:pic>
        <p:nvPicPr>
          <p:cNvPr id="1026" name="Picture 2" descr="Mouse looking at cheese in a maze">
            <a:hlinkClick r:id="rId2"/>
          </p:cNvPr>
          <p:cNvPicPr>
            <a:picLocks noChangeAspect="1" noChangeArrowheads="1"/>
          </p:cNvPicPr>
          <p:nvPr/>
        </p:nvPicPr>
        <p:blipFill>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858610" y="2872069"/>
            <a:ext cx="3551067" cy="2785150"/>
          </a:xfrm>
          <a:prstGeom prst="rect">
            <a:avLst/>
          </a:prstGeom>
          <a:noFill/>
          <a:ln>
            <a:solidFill>
              <a:schemeClr val="tx1"/>
            </a:solid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35027" y="588603"/>
            <a:ext cx="7828545" cy="5343896"/>
          </a:xfrm>
        </p:spPr>
        <p:txBody>
          <a:bodyPr>
            <a:normAutofit/>
          </a:bodyPr>
          <a:lstStyle/>
          <a:p>
            <a:endParaRPr lang="en-US" sz="1200" b="1" u="sng" dirty="0" smtClean="0">
              <a:solidFill>
                <a:schemeClr val="tx1"/>
              </a:solidFill>
            </a:endParaRPr>
          </a:p>
          <a:p>
            <a:r>
              <a:rPr lang="en-US" sz="4000" b="1" u="sng" dirty="0" smtClean="0">
                <a:solidFill>
                  <a:schemeClr val="tx1"/>
                </a:solidFill>
              </a:rPr>
              <a:t>ISSUE THREE:</a:t>
            </a:r>
          </a:p>
          <a:p>
            <a:r>
              <a:rPr lang="en-US" sz="3600" b="1" dirty="0" smtClean="0">
                <a:solidFill>
                  <a:schemeClr val="tx1"/>
                </a:solidFill>
              </a:rPr>
              <a:t>Expanding </a:t>
            </a:r>
            <a:r>
              <a:rPr lang="en-US" sz="3600" b="1" dirty="0">
                <a:solidFill>
                  <a:schemeClr val="tx1"/>
                </a:solidFill>
              </a:rPr>
              <a:t>Public Awareness of MHDO  HealthCost Website and </a:t>
            </a:r>
            <a:r>
              <a:rPr lang="en-US" sz="3600" b="1" dirty="0" smtClean="0">
                <a:solidFill>
                  <a:schemeClr val="tx1"/>
                </a:solidFill>
              </a:rPr>
              <a:t>Resources</a:t>
            </a:r>
            <a:endParaRPr lang="en-US" sz="3600" b="1" dirty="0">
              <a:solidFill>
                <a:schemeClr val="tx1"/>
              </a:solidFill>
            </a:endParaRPr>
          </a:p>
        </p:txBody>
      </p:sp>
      <p:pic>
        <p:nvPicPr>
          <p:cNvPr id="3076" name="Picture 4" descr="http://t0.gstatic.com/images?q=tbn:ANd9GcS0yVyfRp5be-C-aoOLJdaY8iJkaS-TTVY179JNopKEive2MygcxsB1cTBI"/>
          <p:cNvPicPr>
            <a:picLocks noChangeAspect="1" noChangeArrowheads="1"/>
          </p:cNvPicPr>
          <p:nvPr/>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3117917" y="3054418"/>
            <a:ext cx="2871710" cy="2910343"/>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7937" y="526645"/>
            <a:ext cx="7870716" cy="6009947"/>
          </a:xfrm>
        </p:spPr>
        <p:txBody>
          <a:bodyPr>
            <a:normAutofit/>
          </a:bodyPr>
          <a:lstStyle/>
          <a:p>
            <a:pPr lvl="0"/>
            <a:endParaRPr lang="en-US" sz="1200" b="1" u="sng" dirty="0" smtClean="0">
              <a:solidFill>
                <a:schemeClr val="tx1"/>
              </a:solidFill>
            </a:endParaRPr>
          </a:p>
          <a:p>
            <a:pPr lvl="0"/>
            <a:r>
              <a:rPr lang="en-US" sz="4000" b="1" u="sng" dirty="0" smtClean="0">
                <a:solidFill>
                  <a:schemeClr val="tx1"/>
                </a:solidFill>
              </a:rPr>
              <a:t>RECOMMENDATIONS: </a:t>
            </a:r>
          </a:p>
          <a:p>
            <a:pPr lvl="0"/>
            <a:r>
              <a:rPr lang="en-US" sz="3600" b="1" dirty="0" smtClean="0">
                <a:solidFill>
                  <a:schemeClr val="tx1"/>
                </a:solidFill>
              </a:rPr>
              <a:t>Six Next Steps </a:t>
            </a:r>
            <a:r>
              <a:rPr lang="en-US" sz="3600" b="1" dirty="0">
                <a:solidFill>
                  <a:schemeClr val="tx1"/>
                </a:solidFill>
              </a:rPr>
              <a:t>to Advance Consumer Education and Engagement</a:t>
            </a:r>
            <a:r>
              <a:rPr lang="en-US" sz="3600" b="1" dirty="0" smtClean="0">
                <a:solidFill>
                  <a:schemeClr val="tx1"/>
                </a:solidFill>
              </a:rPr>
              <a:t> </a:t>
            </a:r>
          </a:p>
          <a:p>
            <a:pPr lvl="0" algn="l"/>
            <a:r>
              <a:rPr lang="en-US" dirty="0" smtClean="0"/>
              <a:t> </a:t>
            </a:r>
            <a:endParaRPr lang="en-US" dirty="0"/>
          </a:p>
        </p:txBody>
      </p:sp>
      <p:pic>
        <p:nvPicPr>
          <p:cNvPr id="4098" name="Picture 2" descr="http://t0.gstatic.com/images?q=tbn:ANd9GcS-SqPiFn3uFk_onXtnCoJ2IueOw01s0d_JuojB0LWtpIxZ_SvGzymJgM7q"/>
          <p:cNvPicPr>
            <a:picLocks noChangeAspect="1" noChangeArrowheads="1"/>
          </p:cNvPicPr>
          <p:nvPr/>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488710" y="3062508"/>
            <a:ext cx="4474887" cy="2991287"/>
          </a:xfrm>
          <a:prstGeom prst="rect">
            <a:avLst/>
          </a:prstGeom>
          <a:noFill/>
          <a:ln>
            <a:solidFill>
              <a:schemeClr val="tx1"/>
            </a:solid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2139" y="323950"/>
            <a:ext cx="8656422" cy="6155030"/>
          </a:xfrm>
        </p:spPr>
        <p:txBody>
          <a:bodyPr>
            <a:normAutofit fontScale="25000" lnSpcReduction="20000"/>
          </a:bodyPr>
          <a:lstStyle/>
          <a:p>
            <a:pPr algn="ctr">
              <a:buNone/>
            </a:pPr>
            <a:r>
              <a:rPr lang="en-US" sz="14400" b="1" u="sng" dirty="0" smtClean="0"/>
              <a:t>RECOMMENDATIONS</a:t>
            </a:r>
          </a:p>
          <a:p>
            <a:pPr algn="ctr">
              <a:buNone/>
            </a:pPr>
            <a:endParaRPr lang="en-US" u="sng" dirty="0" smtClean="0"/>
          </a:p>
          <a:p>
            <a:pPr>
              <a:buNone/>
            </a:pPr>
            <a:r>
              <a:rPr lang="en-US" sz="8000" b="1" dirty="0" smtClean="0">
                <a:solidFill>
                  <a:srgbClr val="008000"/>
                </a:solidFill>
              </a:rPr>
              <a:t>LD 1818 Theme #1: </a:t>
            </a:r>
            <a:r>
              <a:rPr lang="en-US" sz="8000" dirty="0" smtClean="0"/>
              <a:t>Provide more accurate, timely information that is easy to understand in order to make informed choices about personal healthcare, and foster transparency and accountability on the part of healthcare providers.  </a:t>
            </a:r>
            <a:endParaRPr lang="en-US" b="1" dirty="0" smtClean="0"/>
          </a:p>
          <a:p>
            <a:pPr>
              <a:buNone/>
            </a:pPr>
            <a:r>
              <a:rPr lang="en-US" dirty="0" smtClean="0"/>
              <a:t> 				</a:t>
            </a:r>
          </a:p>
          <a:p>
            <a:pPr>
              <a:buNone/>
            </a:pPr>
            <a:r>
              <a:rPr lang="en-US" sz="8000" b="1" dirty="0" smtClean="0">
                <a:solidFill>
                  <a:srgbClr val="008000"/>
                </a:solidFill>
              </a:rPr>
              <a:t>NEXT STEP 1 – EXPANSION OF HEATHCOST WEBSITE TO INCLUDE:</a:t>
            </a:r>
            <a:endParaRPr lang="en-US" b="1" dirty="0" smtClean="0"/>
          </a:p>
          <a:p>
            <a:pPr lvl="5"/>
            <a:r>
              <a:rPr lang="en-US" sz="8000" dirty="0" smtClean="0"/>
              <a:t>Increasing master list of the initial 29 procedures to 200, and as many as possible thereafter.</a:t>
            </a:r>
          </a:p>
          <a:p>
            <a:pPr lvl="5"/>
            <a:r>
              <a:rPr lang="en-US" sz="8000" dirty="0" smtClean="0"/>
              <a:t>Including the Choosing Wisely® in Maine Focus Area procedures and information resources. </a:t>
            </a:r>
          </a:p>
          <a:p>
            <a:pPr lvl="5"/>
            <a:r>
              <a:rPr lang="en-US" sz="8000" dirty="0" smtClean="0"/>
              <a:t>Providing linkages to discount/ low cost drug resources.</a:t>
            </a:r>
          </a:p>
          <a:p>
            <a:pPr lvl="5"/>
            <a:r>
              <a:rPr lang="en-US" sz="8000" dirty="0" smtClean="0"/>
              <a:t>Linking and integrating information on health care quality and cost (i.e. MONAHRQ, Chapter 270 quality data and getbetterme.org)</a:t>
            </a:r>
          </a:p>
          <a:p>
            <a:pPr marL="342900" lvl="5" indent="-342900">
              <a:buNone/>
            </a:pPr>
            <a:endParaRPr lang="en-US" sz="3200" b="1" dirty="0" smtClean="0"/>
          </a:p>
          <a:p>
            <a:pPr marL="342900" lvl="5" indent="-342900">
              <a:buNone/>
            </a:pPr>
            <a:r>
              <a:rPr lang="en-US" sz="8000" b="1" dirty="0" smtClean="0">
                <a:solidFill>
                  <a:srgbClr val="008000"/>
                </a:solidFill>
              </a:rPr>
              <a:t>NEXT STEP 2 –  EXPAND CONSUMER INFORMATION SUBCOMMITTEE CHARGE TO INCLUDE:</a:t>
            </a:r>
            <a:endParaRPr lang="en-US" sz="3200" b="1" dirty="0" smtClean="0"/>
          </a:p>
          <a:p>
            <a:pPr marL="694944" lvl="5" indent="-329184"/>
            <a:r>
              <a:rPr lang="en-US" sz="8000" dirty="0" smtClean="0"/>
              <a:t>Evaluating the inclusion of Medicare and Medicaid data into the MHDO HealthCost website and identifying options for such expansion.</a:t>
            </a:r>
          </a:p>
          <a:p>
            <a:pPr marL="694944" lvl="5" indent="-329184"/>
            <a:r>
              <a:rPr lang="en-US" sz="8000" dirty="0" smtClean="0"/>
              <a:t>Exploring feasibility of providing public access to comparative drug cost information on website and identifying options for such expansion.</a:t>
            </a:r>
          </a:p>
          <a:p>
            <a:pPr marL="694944" lvl="5" indent="-329184"/>
            <a:r>
              <a:rPr lang="en-US" sz="8000" dirty="0" smtClean="0"/>
              <a:t>Exploring potential website improvement funding sources (i.e. grants)  </a:t>
            </a:r>
          </a:p>
        </p:txBody>
      </p:sp>
      <p:pic>
        <p:nvPicPr>
          <p:cNvPr id="5" name="Picture 4"/>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90713" y="2433381"/>
            <a:ext cx="2596245" cy="1577341"/>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2688"/>
            <a:ext cx="7927095" cy="5620803"/>
          </a:xfrm>
        </p:spPr>
        <p:txBody>
          <a:bodyPr anchor="t">
            <a:normAutofit fontScale="77500" lnSpcReduction="20000"/>
          </a:bodyPr>
          <a:lstStyle/>
          <a:p>
            <a:pPr>
              <a:buNone/>
            </a:pPr>
            <a:r>
              <a:rPr lang="en-US" dirty="0" smtClean="0"/>
              <a:t>             </a:t>
            </a:r>
            <a:r>
              <a:rPr lang="en-US" sz="4645" b="1" u="sng" dirty="0" smtClean="0"/>
              <a:t>RECOMMENDATIONS</a:t>
            </a:r>
            <a:r>
              <a:rPr lang="en-US" sz="4645" b="1" dirty="0" smtClean="0"/>
              <a:t> </a:t>
            </a:r>
          </a:p>
          <a:p>
            <a:pPr>
              <a:buNone/>
            </a:pPr>
            <a:endParaRPr lang="en-US" sz="800" b="1" dirty="0" smtClean="0">
              <a:solidFill>
                <a:srgbClr val="008000"/>
              </a:solidFill>
            </a:endParaRPr>
          </a:p>
          <a:p>
            <a:pPr>
              <a:buNone/>
            </a:pPr>
            <a:endParaRPr lang="en-US" sz="800" b="1" dirty="0" smtClean="0">
              <a:solidFill>
                <a:srgbClr val="008000"/>
              </a:solidFill>
            </a:endParaRPr>
          </a:p>
          <a:p>
            <a:pPr>
              <a:buNone/>
            </a:pPr>
            <a:r>
              <a:rPr lang="en-US" sz="2581" b="1" dirty="0" smtClean="0">
                <a:solidFill>
                  <a:srgbClr val="008000"/>
                </a:solidFill>
              </a:rPr>
              <a:t>LD 1818 Theme #2: </a:t>
            </a:r>
            <a:r>
              <a:rPr lang="en-US" sz="2581" dirty="0" smtClean="0"/>
              <a:t>Improve the experience of users </a:t>
            </a:r>
          </a:p>
          <a:p>
            <a:pPr>
              <a:buNone/>
            </a:pPr>
            <a:r>
              <a:rPr lang="en-US" sz="2581" dirty="0" smtClean="0"/>
              <a:t>accessing data through the HealthCost website.</a:t>
            </a:r>
            <a:r>
              <a:rPr lang="en-US" sz="2581" b="1" dirty="0" smtClean="0"/>
              <a:t> </a:t>
            </a:r>
            <a:endParaRPr lang="en-US" sz="2581" dirty="0" smtClean="0"/>
          </a:p>
          <a:p>
            <a:pPr>
              <a:buNone/>
            </a:pPr>
            <a:endParaRPr lang="en-US" sz="1143" b="1" dirty="0" smtClean="0">
              <a:solidFill>
                <a:srgbClr val="008000"/>
              </a:solidFill>
            </a:endParaRPr>
          </a:p>
          <a:p>
            <a:pPr>
              <a:buNone/>
            </a:pPr>
            <a:endParaRPr lang="en-US" sz="1143" b="1" dirty="0" smtClean="0">
              <a:solidFill>
                <a:srgbClr val="008000"/>
              </a:solidFill>
            </a:endParaRPr>
          </a:p>
          <a:p>
            <a:pPr>
              <a:buNone/>
            </a:pPr>
            <a:endParaRPr lang="en-US" sz="1143" b="1" dirty="0" smtClean="0">
              <a:solidFill>
                <a:srgbClr val="008000"/>
              </a:solidFill>
            </a:endParaRPr>
          </a:p>
          <a:p>
            <a:pPr>
              <a:buNone/>
            </a:pPr>
            <a:r>
              <a:rPr lang="en-US" sz="2581" b="1" dirty="0" smtClean="0">
                <a:solidFill>
                  <a:srgbClr val="008000"/>
                </a:solidFill>
              </a:rPr>
              <a:t>NEXT STEP 3 – SUPPORT WEBSITE IMPROVEMENTS WHICH INCLUDE:</a:t>
            </a:r>
            <a:endParaRPr lang="en-US" sz="1032" b="1" dirty="0" smtClean="0">
              <a:solidFill>
                <a:srgbClr val="008000"/>
              </a:solidFill>
            </a:endParaRPr>
          </a:p>
          <a:p>
            <a:pPr>
              <a:buNone/>
            </a:pPr>
            <a:endParaRPr lang="en-US" sz="1032" b="1" dirty="0" smtClean="0">
              <a:solidFill>
                <a:srgbClr val="008000"/>
              </a:solidFill>
            </a:endParaRPr>
          </a:p>
          <a:p>
            <a:pPr marL="530352" indent="-256032"/>
            <a:r>
              <a:rPr lang="en-US" sz="2581" dirty="0" smtClean="0"/>
              <a:t>Providing user-friendly explanations and definitions of health cost and consumer related terms.</a:t>
            </a:r>
          </a:p>
          <a:p>
            <a:pPr marL="530352" indent="-256032"/>
            <a:r>
              <a:rPr lang="en-US" sz="2581" b="1" dirty="0" smtClean="0"/>
              <a:t> </a:t>
            </a:r>
            <a:r>
              <a:rPr lang="en-US" sz="2581" dirty="0" smtClean="0"/>
              <a:t>Offering user feedback function (i.e. HealthCost Survey) to support relevant and meaningful public engagement with health cost information, and consumer need for MHDO related education and training.</a:t>
            </a:r>
          </a:p>
          <a:p>
            <a:pPr marL="530352" indent="-256032"/>
            <a:r>
              <a:rPr lang="en-US" sz="2581" b="1" dirty="0" smtClean="0"/>
              <a:t> </a:t>
            </a:r>
            <a:r>
              <a:rPr lang="en-US" sz="2581" dirty="0" smtClean="0"/>
              <a:t>Re-evaluating, modifying, and improving methodologies for determining average payments of procedures for the insured population.</a:t>
            </a:r>
          </a:p>
          <a:p>
            <a:pPr marL="530352" indent="-256032"/>
            <a:r>
              <a:rPr lang="en-US" sz="2581" dirty="0" smtClean="0"/>
              <a:t> Re-evaluating methodologies for presentation of pricing for uninsured.</a:t>
            </a:r>
          </a:p>
          <a:p>
            <a:pPr marL="530352" indent="-256032"/>
            <a:endParaRPr lang="en-US" dirty="0" smtClean="0"/>
          </a:p>
        </p:txBody>
      </p:sp>
      <p:pic>
        <p:nvPicPr>
          <p:cNvPr id="6" name="Picture 5"/>
          <p:cNvPicPr>
            <a:picLocks noChangeAspect="1"/>
          </p:cNvPicPr>
          <p:nvPr/>
        </p:nvPicPr>
        <p:blipFill>
          <a:blip r:embed="rId2"/>
          <a:stretch>
            <a:fillRect/>
          </a:stretch>
        </p:blipFill>
        <p:spPr>
          <a:xfrm>
            <a:off x="6051728" y="719174"/>
            <a:ext cx="2038166" cy="1609476"/>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3681</TotalTime>
  <Words>862</Words>
  <Application>Microsoft Macintosh PowerPoint</Application>
  <PresentationFormat>On-screen Show (4:3)</PresentationFormat>
  <Paragraphs>103</Paragraphs>
  <Slides>14</Slides>
  <Notes>1</Notes>
  <HiddenSlides>0</HiddenSlides>
  <MMClips>0</MMClips>
  <ScaleCrop>false</ScaleCrop>
  <HeadingPairs>
    <vt:vector size="4" baseType="variant">
      <vt:variant>
        <vt:lpstr>Design Template</vt:lpstr>
      </vt:variant>
      <vt:variant>
        <vt:i4>1</vt:i4>
      </vt:variant>
      <vt:variant>
        <vt:lpstr>Slide Titles</vt:lpstr>
      </vt:variant>
      <vt:variant>
        <vt:i4>14</vt:i4>
      </vt:variant>
    </vt:vector>
  </HeadingPairs>
  <TitlesOfParts>
    <vt:vector size="15" baseType="lpstr">
      <vt:lpstr>Office Theme</vt:lpstr>
      <vt:lpstr>Maine Health Data Organization (MHDO)   Consumer Information Subcommittee  REPORT </vt:lpstr>
      <vt:lpstr>CHARGE  Review MHDO’s HealthCost tool for functionality and user friendliness and make recommendations for improvement.   Create a comprehensive and specific list of what information is available to consumers from MHDO.  Develop recommendations for a low cost awareness campaign to educate Maine people about the value of what is currently available through MHDO.   Consider appropriate next steps for the Board to advance the goals of consumer education and engagement at no additional cost to the agency.     </vt:lpstr>
      <vt:lpstr>Slide 3</vt:lpstr>
      <vt:lpstr>Slide 4</vt:lpstr>
      <vt:lpstr>Slide 5</vt:lpstr>
      <vt:lpstr>Slide 6</vt:lpstr>
      <vt:lpstr>Slide 7</vt:lpstr>
      <vt:lpstr>Slide 8</vt:lpstr>
      <vt:lpstr>Slide 9</vt:lpstr>
      <vt:lpstr>Slide 10</vt:lpstr>
      <vt:lpstr>Slide 11</vt:lpstr>
      <vt:lpstr>QUESTIONS ? </vt:lpstr>
      <vt:lpstr>          EVALUATION  1.            2.          3. </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MHDO Consumer Information Subcommittee  Report</dc:title>
  <dc:creator>Poppy Arford</dc:creator>
  <cp:lastModifiedBy>Poppy Arford</cp:lastModifiedBy>
  <cp:revision>25</cp:revision>
  <dcterms:created xsi:type="dcterms:W3CDTF">2013-10-01T19:10:22Z</dcterms:created>
  <dcterms:modified xsi:type="dcterms:W3CDTF">2013-10-01T19:12:10Z</dcterms:modified>
</cp:coreProperties>
</file>